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74" r:id="rId3"/>
    <p:sldId id="275" r:id="rId4"/>
    <p:sldId id="259" r:id="rId5"/>
    <p:sldId id="270" r:id="rId6"/>
    <p:sldId id="272" r:id="rId7"/>
    <p:sldId id="273" r:id="rId8"/>
    <p:sldId id="271" r:id="rId9"/>
    <p:sldId id="276" r:id="rId10"/>
    <p:sldId id="277" r:id="rId11"/>
    <p:sldId id="26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UÑOZ QUIROGA" initials="CMQ" lastIdx="1" clrIdx="0">
    <p:extLst>
      <p:ext uri="{19B8F6BF-5375-455C-9EA6-DF929625EA0E}">
        <p15:presenceInfo xmlns:p15="http://schemas.microsoft.com/office/powerpoint/2012/main" userId="4a3fb0ac2c4487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E73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1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2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2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8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65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98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6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2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168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39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pt-B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pt-B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5F85-52C6-43DB-BFC6-C749CD18E08D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E998-462E-453A-A2AD-59CCFB1FA4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65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vieira95/Projetos_Disciplina_IE323/tree/main/Projeto2/BitMovel-Robo-Bluet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hyperlink" Target="https://docs.google.com/document/d/19eDUn6APOkDckY-d9zxlf_N0l-tGTjby_PLXqS_WKO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google.com/document/d/19eDUn6APOkDckY-d9zxlf_N0l-tGTjby_PLXqS_WKOg/edit?usp=sharing" TargetMode="External"/><Relationship Id="rId11" Type="http://schemas.microsoft.com/office/2007/relationships/hdphoto" Target="../media/hdphoto4.wdp"/><Relationship Id="rId5" Type="http://schemas.openxmlformats.org/officeDocument/2006/relationships/hyperlink" Target="https://www.tinkercad.com/things/1lvaPDfdjkt-chassi-bitmovel/edit?sharecode=c4YGIVprehL-UuPeUL_7wFy6jiYbiTO2cclIelt4kQc" TargetMode="External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>
                <a:solidFill>
                  <a:srgbClr val="000000"/>
                </a:solidFill>
                <a:latin typeface="Arial" panose="020B0604020202020204" pitchFamily="34" charset="0"/>
              </a:rPr>
              <a:t>Robô controlado por aplicativo via Bluetooth</a:t>
            </a:r>
            <a:endParaRPr lang="pt-BR" sz="36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2909813"/>
            <a:ext cx="1046893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000" dirty="0"/>
              <a:t>Apresentar aos estudantes uma ideia para a criação de robôs, unindo conceitos </a:t>
            </a:r>
            <a:r>
              <a:rPr lang="pt-BR" altLang="pt-BR" sz="3000" dirty="0" smtClean="0"/>
              <a:t>como </a:t>
            </a:r>
            <a:r>
              <a:rPr lang="pt-BR" altLang="pt-BR" sz="3000" dirty="0"/>
              <a:t>lógica para movimentação dos </a:t>
            </a:r>
            <a:r>
              <a:rPr lang="pt-BR" altLang="pt-BR" sz="3000" dirty="0" smtClean="0"/>
              <a:t>robôs, </a:t>
            </a:r>
            <a:r>
              <a:rPr lang="pt-BR" altLang="pt-BR" sz="3000" dirty="0"/>
              <a:t>sinais modulados por largura de pulso (PWM) para o controle de motores,</a:t>
            </a:r>
            <a:r>
              <a:rPr lang="pt-BR" altLang="pt-BR" sz="3000" dirty="0" smtClean="0"/>
              <a:t> comunicação </a:t>
            </a:r>
            <a:r>
              <a:rPr lang="pt-BR" altLang="pt-BR" sz="3000" dirty="0"/>
              <a:t>via Bluetooth, </a:t>
            </a:r>
            <a:r>
              <a:rPr lang="pt-BR" altLang="pt-BR" sz="3000" dirty="0" smtClean="0"/>
              <a:t>leitura de sensores e </a:t>
            </a:r>
            <a:r>
              <a:rPr lang="pt-BR" altLang="pt-BR" sz="3000" dirty="0"/>
              <a:t>a criação de um aplicativo para celular.</a:t>
            </a:r>
            <a:endParaRPr kumimoji="0" lang="pt-BR" altLang="pt-BR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85031" y="2292613"/>
            <a:ext cx="1758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Objetivo:</a:t>
            </a:r>
            <a:endParaRPr lang="pt-BR" sz="32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785031" y="361155"/>
            <a:ext cx="22044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3200" b="1" dirty="0"/>
              <a:t>C</a:t>
            </a:r>
            <a:r>
              <a:rPr lang="pt-BR" altLang="pt-BR" sz="3200" b="1" dirty="0" smtClean="0"/>
              <a:t>onclusões:</a:t>
            </a:r>
            <a:endParaRPr lang="pt-BR" sz="3200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9136" y="1057461"/>
            <a:ext cx="1046893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/>
              <a:t>Foi proposta e desenvolvida a ideia de implementação do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 controlado por </a:t>
            </a:r>
            <a:r>
              <a:rPr lang="pt-BR" altLang="pt-BR" sz="3000" dirty="0" smtClean="0"/>
              <a:t>aplicativo de celular via </a:t>
            </a:r>
            <a:r>
              <a:rPr lang="pt-BR" altLang="pt-BR" sz="3000" dirty="0" err="1" smtClean="0"/>
              <a:t>bluetooth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A configuração da </a:t>
            </a:r>
            <a:r>
              <a:rPr lang="pt-BR" altLang="pt-BR" sz="3000" dirty="0" err="1" smtClean="0"/>
              <a:t>BitDogLab</a:t>
            </a:r>
            <a:r>
              <a:rPr lang="pt-BR" altLang="pt-BR" sz="3000" dirty="0" smtClean="0"/>
              <a:t> e </a:t>
            </a:r>
            <a:r>
              <a:rPr lang="pt-BR" altLang="pt-BR" sz="3000" dirty="0"/>
              <a:t>do robô </a:t>
            </a:r>
            <a:r>
              <a:rPr lang="pt-BR" altLang="pt-BR" sz="3000" dirty="0" err="1" smtClean="0"/>
              <a:t>BitMóvel</a:t>
            </a:r>
            <a:r>
              <a:rPr lang="pt-BR" altLang="pt-BR" sz="3000" dirty="0" smtClean="0"/>
              <a:t>, integrados com o entorno de programação </a:t>
            </a:r>
            <a:r>
              <a:rPr lang="pt-BR" altLang="pt-BR" sz="3000" dirty="0"/>
              <a:t>MIT </a:t>
            </a:r>
            <a:r>
              <a:rPr lang="pt-BR" altLang="pt-BR" sz="3000" dirty="0" err="1"/>
              <a:t>App</a:t>
            </a:r>
            <a:r>
              <a:rPr lang="pt-BR" altLang="pt-BR" sz="3000" dirty="0"/>
              <a:t> </a:t>
            </a:r>
            <a:r>
              <a:rPr lang="pt-BR" altLang="pt-BR" sz="3000" dirty="0" smtClean="0"/>
              <a:t>Inventor, facilitaram o desenvolvimento e a implementação do projeto.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dirty="0" smtClean="0"/>
              <a:t>Foi </a:t>
            </a:r>
            <a:r>
              <a:rPr lang="pt-BR" altLang="pt-BR" sz="3000" dirty="0"/>
              <a:t>alcançado o objetivo de desenvolver o aplicativo de celular para controlar o robô </a:t>
            </a:r>
            <a:r>
              <a:rPr lang="pt-BR" altLang="pt-BR" sz="3000" dirty="0" err="1"/>
              <a:t>BitMóvel</a:t>
            </a:r>
            <a:r>
              <a:rPr lang="pt-BR" altLang="pt-BR" sz="3000" dirty="0"/>
              <a:t>, </a:t>
            </a:r>
            <a:r>
              <a:rPr lang="pt-BR" altLang="pt-BR" sz="3000" dirty="0" smtClean="0"/>
              <a:t>e observa-se </a:t>
            </a:r>
            <a:r>
              <a:rPr lang="pt-BR" altLang="pt-BR" sz="3000" dirty="0"/>
              <a:t>um grande potencial para adicionar futuras funcionalidades que possam expandir ainda mais as capacidades do projeto.</a:t>
            </a:r>
          </a:p>
        </p:txBody>
      </p:sp>
    </p:spTree>
    <p:extLst>
      <p:ext uri="{BB962C8B-B14F-4D97-AF65-F5344CB8AC3E}">
        <p14:creationId xmlns:p14="http://schemas.microsoft.com/office/powerpoint/2010/main" val="41478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80" y="361979"/>
            <a:ext cx="1939731" cy="104628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828312" y="1446403"/>
            <a:ext cx="10512593" cy="1439924"/>
          </a:xfrm>
        </p:spPr>
        <p:txBody>
          <a:bodyPr vert="horz" lIns="87081" tIns="43540" rIns="87081" bIns="43540" rtlCol="0" anchor="ctr">
            <a:noAutofit/>
          </a:bodyPr>
          <a:lstStyle/>
          <a:p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Robô controlado por aplicativo via </a:t>
            </a:r>
            <a:r>
              <a:rPr lang="pt-BR" sz="3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bluetooth</a:t>
            </a:r>
            <a:endParaRPr lang="pt-BR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ítulo 3"/>
          <p:cNvSpPr>
            <a:spLocks noGrp="1"/>
          </p:cNvSpPr>
          <p:nvPr>
            <p:ph type="subTitle" idx="1"/>
          </p:nvPr>
        </p:nvSpPr>
        <p:spPr>
          <a:xfrm>
            <a:off x="633431" y="4697767"/>
            <a:ext cx="10902353" cy="1935481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Autores</a:t>
            </a:r>
          </a:p>
          <a:p>
            <a:r>
              <a:rPr lang="pt-BR" dirty="0"/>
              <a:t>Carlos </a:t>
            </a:r>
            <a:r>
              <a:rPr lang="pt-BR" dirty="0" smtClean="0"/>
              <a:t>J. </a:t>
            </a:r>
            <a:r>
              <a:rPr lang="pt-BR" dirty="0"/>
              <a:t>Muñoz Quiroga, RA: 204200</a:t>
            </a:r>
            <a:br>
              <a:rPr lang="pt-BR" dirty="0"/>
            </a:br>
            <a:r>
              <a:rPr lang="pt-BR" dirty="0" err="1"/>
              <a:t>Patric</a:t>
            </a:r>
            <a:r>
              <a:rPr lang="pt-BR" dirty="0"/>
              <a:t> </a:t>
            </a:r>
            <a:r>
              <a:rPr lang="pt-BR" dirty="0" err="1"/>
              <a:t>Moreto</a:t>
            </a:r>
            <a:r>
              <a:rPr lang="pt-BR" dirty="0"/>
              <a:t>, RA: 223083</a:t>
            </a:r>
          </a:p>
          <a:p>
            <a:pPr>
              <a:lnSpc>
                <a:spcPct val="210000"/>
              </a:lnSpc>
            </a:pP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Campinas </a:t>
            </a:r>
            <a:r>
              <a:rPr lang="pt-BR" sz="2667" dirty="0">
                <a:solidFill>
                  <a:schemeClr val="tx1"/>
                </a:solidFill>
                <a:latin typeface="+mj-lt"/>
              </a:rPr>
              <a:t>- </a:t>
            </a:r>
            <a:r>
              <a:rPr lang="pt-BR" sz="2667" dirty="0" smtClean="0">
                <a:solidFill>
                  <a:schemeClr val="tx1"/>
                </a:solidFill>
                <a:latin typeface="+mj-lt"/>
              </a:rPr>
              <a:t>2024</a:t>
            </a:r>
            <a:endParaRPr lang="pt-BR" sz="2667" dirty="0">
              <a:latin typeface="+mj-lt"/>
            </a:endParaRPr>
          </a:p>
        </p:txBody>
      </p:sp>
      <p:pic>
        <p:nvPicPr>
          <p:cNvPr id="10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7" y="277137"/>
            <a:ext cx="1564967" cy="1440000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2F9FF39F-D031-2858-4897-170D9B29F357}"/>
              </a:ext>
            </a:extLst>
          </p:cNvPr>
          <p:cNvSpPr txBox="1"/>
          <p:nvPr/>
        </p:nvSpPr>
        <p:spPr>
          <a:xfrm>
            <a:off x="3821457" y="3496870"/>
            <a:ext cx="452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  <a:r>
              <a:rPr lang="pt-BR" sz="5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20102" y="2850791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u="sng" dirty="0" smtClean="0">
                <a:latin typeface="-apple-system"/>
                <a:hlinkClick r:id="rId4"/>
              </a:rPr>
              <a:t>Projeto_Disciplina_IE323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77941"/>
            <a:ext cx="104689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EF06CO03: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Descrever com precisão a solução de um problema, construindo o programa que implementa a solução descrita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/>
              <a:t>EF09CO03:</a:t>
            </a:r>
            <a:r>
              <a:rPr lang="pt-BR" altLang="pt-BR" sz="3000" dirty="0"/>
              <a:t> Usar autômatos para descrever comportamentos de forma abstrata automatizando-os através de uma linguagem de programação baseada em eventos</a:t>
            </a:r>
            <a:r>
              <a:rPr lang="pt-BR" altLang="pt-BR" sz="3000" dirty="0" smtClean="0"/>
              <a:t>.</a:t>
            </a:r>
            <a:endParaRPr lang="pt-BR" altLang="pt-BR" sz="3000" dirty="0"/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06081" y="763851"/>
            <a:ext cx="8136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" panose="020B0604020202020204" pitchFamily="34" charset="0"/>
              </a:rPr>
              <a:t>Itens da BNCC contemplados</a:t>
            </a:r>
            <a:endParaRPr lang="pt-BR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9136" y="1980789"/>
            <a:ext cx="1046893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EM13CO07: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Compreender as diferentes tecnologias, bem como equipamentos, protocolos e serviços envolvidos no funcionamento de redes de computadores, identificando suas possibilidades de escala e confiabilidade</a:t>
            </a:r>
            <a:r>
              <a:rPr lang="pt-BR" altLang="pt-BR" sz="3000" dirty="0" smtClean="0"/>
              <a:t>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altLang="pt-BR" sz="3000" dirty="0" smtClean="0"/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3000" b="1" dirty="0" smtClean="0"/>
              <a:t>EM13CO16:</a:t>
            </a:r>
            <a:r>
              <a:rPr lang="pt-BR" altLang="pt-BR" sz="3000" dirty="0" smtClean="0"/>
              <a:t> </a:t>
            </a:r>
            <a:r>
              <a:rPr lang="pt-BR" altLang="pt-BR" sz="3000" dirty="0"/>
              <a:t>Desenvolver projetos com robótica, utilizando artefatos físicos ou simuladores.</a:t>
            </a:r>
          </a:p>
        </p:txBody>
      </p:sp>
      <p:pic>
        <p:nvPicPr>
          <p:cNvPr id="1030" name="Picture 6" descr="Sensor - ícones de tecnologia gráti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56" y="4998648"/>
            <a:ext cx="1477283" cy="14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tDogLab Raspberry Pi Pico Retro Game Micro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95556" l="24688" r="73125">
                        <a14:foregroundMark x1="43750" y1="90556" x2="43750" y2="90556"/>
                        <a14:foregroundMark x1="68438" y1="91667" x2="68438" y2="91667"/>
                        <a14:foregroundMark x1="49063" y1="10556" x2="49063" y2="10556"/>
                        <a14:foregroundMark x1="42813" y1="11111" x2="42813" y2="11111"/>
                        <a14:foregroundMark x1="69688" y1="88889" x2="69688" y2="88889"/>
                        <a14:foregroundMark x1="46250" y1="90556" x2="46250" y2="90556"/>
                        <a14:foregroundMark x1="59688" y1="90000" x2="59688" y2="90000"/>
                        <a14:foregroundMark x1="40313" y1="91667" x2="40313" y2="91667"/>
                        <a14:foregroundMark x1="30938" y1="92778" x2="30938" y2="92778"/>
                        <a14:foregroundMark x1="43125" y1="91667" x2="43125" y2="91667"/>
                        <a14:foregroundMark x1="38125" y1="91667" x2="38438" y2="91667"/>
                        <a14:foregroundMark x1="36563" y1="92778" x2="36563" y2="92778"/>
                        <a14:foregroundMark x1="33750" y1="93333" x2="33750" y2="93333"/>
                        <a14:foregroundMark x1="30000" y1="93333" x2="30000" y2="93333"/>
                        <a14:foregroundMark x1="66563" y1="92222" x2="66563" y2="92222"/>
                        <a14:foregroundMark x1="45313" y1="91667" x2="45313" y2="91667"/>
                        <a14:foregroundMark x1="49063" y1="91667" x2="49063" y2="91667"/>
                        <a14:foregroundMark x1="48438" y1="92222" x2="48438" y2="92222"/>
                        <a14:foregroundMark x1="44688" y1="92778" x2="44688" y2="92778"/>
                        <a14:foregroundMark x1="50625" y1="91667" x2="50625" y2="91667"/>
                        <a14:foregroundMark x1="52500" y1="91667" x2="52500" y2="91667"/>
                        <a14:foregroundMark x1="54375" y1="91667" x2="54375" y2="91667"/>
                        <a14:foregroundMark x1="55937" y1="91667" x2="55937" y2="91667"/>
                        <a14:foregroundMark x1="57188" y1="91667" x2="57188" y2="91667"/>
                        <a14:foregroundMark x1="60625" y1="91667" x2="60625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4" r="23950"/>
          <a:stretch/>
        </p:blipFill>
        <p:spPr bwMode="auto">
          <a:xfrm>
            <a:off x="794733" y="2130921"/>
            <a:ext cx="3441032" cy="364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9" name="Grupo 48"/>
          <p:cNvGrpSpPr/>
          <p:nvPr/>
        </p:nvGrpSpPr>
        <p:grpSpPr>
          <a:xfrm>
            <a:off x="3191069" y="3637842"/>
            <a:ext cx="4048101" cy="1109503"/>
            <a:chOff x="3024868" y="3803094"/>
            <a:chExt cx="4048101" cy="1109503"/>
          </a:xfrm>
        </p:grpSpPr>
        <p:sp>
          <p:nvSpPr>
            <p:cNvPr id="24" name="Rectángulo 23"/>
            <p:cNvSpPr/>
            <p:nvPr/>
          </p:nvSpPr>
          <p:spPr>
            <a:xfrm>
              <a:off x="4815894" y="4512487"/>
              <a:ext cx="2257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Matriz </a:t>
              </a:r>
              <a:r>
                <a:rPr lang="pt-BR" sz="2000" dirty="0"/>
                <a:t>de </a:t>
              </a:r>
              <a:r>
                <a:rPr lang="pt-BR" sz="2000" dirty="0" err="1"/>
                <a:t>LEDs</a:t>
              </a:r>
              <a:r>
                <a:rPr lang="pt-BR" sz="2000" dirty="0"/>
                <a:t> 5 x </a:t>
              </a:r>
              <a:r>
                <a:rPr lang="pt-BR" sz="2000" dirty="0" smtClean="0"/>
                <a:t>5</a:t>
              </a:r>
              <a:endParaRPr lang="pt-BR" sz="2000" dirty="0"/>
            </a:p>
          </p:txBody>
        </p:sp>
        <p:cxnSp>
          <p:nvCxnSpPr>
            <p:cNvPr id="31" name="Conector recto de flecha 30"/>
            <p:cNvCxnSpPr>
              <a:stCxn id="24" idx="1"/>
            </p:cNvCxnSpPr>
            <p:nvPr/>
          </p:nvCxnSpPr>
          <p:spPr>
            <a:xfrm flipH="1" flipV="1">
              <a:off x="3024868" y="3803094"/>
              <a:ext cx="1791026" cy="909448"/>
            </a:xfrm>
            <a:prstGeom prst="straightConnector1">
              <a:avLst/>
            </a:prstGeom>
            <a:ln w="19050">
              <a:solidFill>
                <a:srgbClr val="41E7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461851" y="1933259"/>
            <a:ext cx="6750363" cy="447765"/>
            <a:chOff x="3209925" y="2454252"/>
            <a:chExt cx="6750363" cy="447765"/>
          </a:xfrm>
        </p:grpSpPr>
        <p:sp>
          <p:nvSpPr>
            <p:cNvPr id="25" name="Rectángulo 24"/>
            <p:cNvSpPr/>
            <p:nvPr/>
          </p:nvSpPr>
          <p:spPr>
            <a:xfrm>
              <a:off x="4815894" y="2454252"/>
              <a:ext cx="514439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smtClean="0"/>
                <a:t>Periférico </a:t>
              </a:r>
              <a:r>
                <a:rPr lang="pt-BR" sz="2000" dirty="0"/>
                <a:t>para comunicação UART/I2C (canal 0</a:t>
              </a:r>
              <a:r>
                <a:rPr lang="pt-BR" sz="2000" dirty="0" smtClean="0"/>
                <a:t>)</a:t>
              </a:r>
              <a:endParaRPr lang="pt-BR" sz="2000" dirty="0"/>
            </a:p>
          </p:txBody>
        </p:sp>
        <p:cxnSp>
          <p:nvCxnSpPr>
            <p:cNvPr id="35" name="Conector recto de flecha 34"/>
            <p:cNvCxnSpPr>
              <a:stCxn id="25" idx="1"/>
            </p:cNvCxnSpPr>
            <p:nvPr/>
          </p:nvCxnSpPr>
          <p:spPr>
            <a:xfrm flipH="1">
              <a:off x="3209925" y="2654307"/>
              <a:ext cx="1605969" cy="247710"/>
            </a:xfrm>
            <a:prstGeom prst="straightConnector1">
              <a:avLst/>
            </a:prstGeom>
            <a:ln w="19050">
              <a:solidFill>
                <a:srgbClr val="41E7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/>
          <p:cNvGrpSpPr/>
          <p:nvPr/>
        </p:nvGrpSpPr>
        <p:grpSpPr>
          <a:xfrm>
            <a:off x="3881535" y="2816165"/>
            <a:ext cx="2018987" cy="730618"/>
            <a:chOff x="3918718" y="3240845"/>
            <a:chExt cx="2018987" cy="730618"/>
          </a:xfrm>
        </p:grpSpPr>
        <p:sp>
          <p:nvSpPr>
            <p:cNvPr id="23" name="Rectángulo 22"/>
            <p:cNvSpPr/>
            <p:nvPr/>
          </p:nvSpPr>
          <p:spPr>
            <a:xfrm>
              <a:off x="5021167" y="3571353"/>
              <a:ext cx="9165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 err="1" smtClean="0"/>
                <a:t>Buzzer</a:t>
              </a:r>
              <a:endParaRPr lang="pt-BR" sz="2000" dirty="0"/>
            </a:p>
          </p:txBody>
        </p:sp>
        <p:cxnSp>
          <p:nvCxnSpPr>
            <p:cNvPr id="36" name="Conector recto de flecha 35"/>
            <p:cNvCxnSpPr>
              <a:stCxn id="23" idx="1"/>
            </p:cNvCxnSpPr>
            <p:nvPr/>
          </p:nvCxnSpPr>
          <p:spPr>
            <a:xfrm flipH="1" flipV="1">
              <a:off x="3918718" y="3240845"/>
              <a:ext cx="1102449" cy="530563"/>
            </a:xfrm>
            <a:prstGeom prst="straightConnector1">
              <a:avLst/>
            </a:prstGeom>
            <a:ln w="19050">
              <a:solidFill>
                <a:srgbClr val="41E73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ángulo 53"/>
          <p:cNvSpPr/>
          <p:nvPr/>
        </p:nvSpPr>
        <p:spPr>
          <a:xfrm>
            <a:off x="2102868" y="545639"/>
            <a:ext cx="8015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de hardware utilizados da </a:t>
            </a:r>
            <a:r>
              <a:rPr lang="pt-BR" altLang="pt-BR" sz="3200" b="1" dirty="0" err="1"/>
              <a:t>BitDogLab</a:t>
            </a:r>
            <a:endParaRPr lang="pt-BR" alt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3343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4272634" y="532476"/>
            <a:ext cx="3568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Recursos </a:t>
            </a:r>
            <a:r>
              <a:rPr lang="pt-BR" altLang="pt-BR" sz="3200" b="1" dirty="0" smtClean="0"/>
              <a:t>Off-</a:t>
            </a:r>
            <a:r>
              <a:rPr lang="pt-BR" altLang="pt-BR" sz="3200" b="1" dirty="0" err="1" smtClean="0"/>
              <a:t>board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ángulo 2"/>
          <p:cNvSpPr/>
          <p:nvPr/>
        </p:nvSpPr>
        <p:spPr>
          <a:xfrm>
            <a:off x="3805791" y="6107692"/>
            <a:ext cx="4611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latin typeface="Arial" panose="020B0604020202020204" pitchFamily="34" charset="0"/>
              </a:rPr>
              <a:t>Tomado das informações do desenvolvimento </a:t>
            </a:r>
            <a:r>
              <a:rPr lang="pt-BR" sz="1400" dirty="0" err="1" smtClean="0">
                <a:solidFill>
                  <a:srgbClr val="000000"/>
                </a:solidFill>
                <a:latin typeface="Arial" panose="020B0604020202020204" pitchFamily="34" charset="0"/>
                <a:hlinkClick r:id="rId2"/>
              </a:rPr>
              <a:t>BitMóvel</a:t>
            </a:r>
            <a:endParaRPr lang="pt-BR" sz="1400" dirty="0"/>
          </a:p>
        </p:txBody>
      </p:sp>
      <p:grpSp>
        <p:nvGrpSpPr>
          <p:cNvPr id="29" name="Grupo 28"/>
          <p:cNvGrpSpPr/>
          <p:nvPr/>
        </p:nvGrpSpPr>
        <p:grpSpPr>
          <a:xfrm>
            <a:off x="458619" y="1039143"/>
            <a:ext cx="3657600" cy="2748127"/>
            <a:chOff x="406009" y="783952"/>
            <a:chExt cx="3657600" cy="2748127"/>
          </a:xfrm>
        </p:grpSpPr>
        <p:pic>
          <p:nvPicPr>
            <p:cNvPr id="3074" name="Picture 2" descr="https://lh7-rt.googleusercontent.com/docsz/AD_4nXf9Kc4YL4HanwXEahZAO22TIj0XiKBZxVRYoAdcAiVhQHaUP8pD_BXI5C4npQWYxRMe4BSWsYJXemU9zBepiNcOnfz4zmGxZE22ktQOz61D8HUZ1X3df333ZtW0kWLJ08uv0zred3LhWKWRc9a88aY7BcGb?key=N6ySKu2bGR6lBTcTIybRh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111" b="98890" l="27813" r="886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4" t="17281" r="12297"/>
            <a:stretch/>
          </p:blipFill>
          <p:spPr bwMode="auto">
            <a:xfrm>
              <a:off x="406009" y="783952"/>
              <a:ext cx="3657600" cy="2213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39"/>
            <p:cNvSpPr/>
            <p:nvPr/>
          </p:nvSpPr>
          <p:spPr>
            <a:xfrm>
              <a:off x="569868" y="3162747"/>
              <a:ext cx="3034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 smtClean="0">
                  <a:hlinkClick r:id="rId5"/>
                </a:rPr>
                <a:t>Chassi</a:t>
              </a:r>
              <a:r>
                <a:rPr lang="pt-BR" dirty="0"/>
                <a:t> </a:t>
              </a:r>
              <a:r>
                <a:rPr lang="pt-BR" dirty="0" smtClean="0"/>
                <a:t>robô móvel </a:t>
              </a:r>
              <a:r>
                <a:rPr lang="pt-BR" dirty="0"/>
                <a:t>e </a:t>
              </a:r>
              <a:r>
                <a:rPr lang="pt-BR" u="sng" dirty="0">
                  <a:hlinkClick r:id="rId6"/>
                </a:rPr>
                <a:t>conexões</a:t>
              </a:r>
              <a:r>
                <a:rPr lang="pt-BR" dirty="0" smtClean="0"/>
                <a:t> </a:t>
              </a:r>
              <a:endParaRPr lang="pt-BR" sz="20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768154" y="1345470"/>
            <a:ext cx="4100885" cy="2441128"/>
            <a:chOff x="7823404" y="1519158"/>
            <a:chExt cx="4100885" cy="2441128"/>
          </a:xfrm>
        </p:grpSpPr>
        <p:grpSp>
          <p:nvGrpSpPr>
            <p:cNvPr id="28" name="Grupo 27"/>
            <p:cNvGrpSpPr/>
            <p:nvPr/>
          </p:nvGrpSpPr>
          <p:grpSpPr>
            <a:xfrm>
              <a:off x="8346631" y="1519158"/>
              <a:ext cx="3054432" cy="1971022"/>
              <a:chOff x="8346631" y="1519158"/>
              <a:chExt cx="3054432" cy="1971022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8346631" y="1519158"/>
                <a:ext cx="3054432" cy="1971022"/>
                <a:chOff x="787224" y="3110906"/>
                <a:chExt cx="3019945" cy="1844102"/>
              </a:xfrm>
            </p:grpSpPr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1544" y="3439935"/>
                  <a:ext cx="1223265" cy="11968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1" name="Imagen 10">
                  <a:hlinkClick r:id="rId6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8614" l="1088" r="99154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224" y="3110906"/>
                  <a:ext cx="3019945" cy="18441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cxnSp>
            <p:nvCxnSpPr>
              <p:cNvPr id="27" name="Conector recto 26"/>
              <p:cNvCxnSpPr>
                <a:stCxn id="11" idx="0"/>
                <a:endCxn id="11" idx="2"/>
              </p:cNvCxnSpPr>
              <p:nvPr/>
            </p:nvCxnSpPr>
            <p:spPr>
              <a:xfrm>
                <a:off x="9873847" y="1519158"/>
                <a:ext cx="0" cy="1971022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Rectángulo 41"/>
            <p:cNvSpPr/>
            <p:nvPr/>
          </p:nvSpPr>
          <p:spPr>
            <a:xfrm>
              <a:off x="7823404" y="3590954"/>
              <a:ext cx="41008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Driver para motor (ponte H TB6612FNG)</a:t>
              </a: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644825" y="4030870"/>
            <a:ext cx="2857438" cy="2076822"/>
            <a:chOff x="644825" y="4030870"/>
            <a:chExt cx="2857438" cy="2076822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3" b="98049" l="10000" r="99125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900" y="4030870"/>
              <a:ext cx="2039185" cy="1567624"/>
            </a:xfrm>
            <a:prstGeom prst="rect">
              <a:avLst/>
            </a:prstGeom>
          </p:spPr>
        </p:pic>
        <p:sp>
          <p:nvSpPr>
            <p:cNvPr id="45" name="Rectángulo 44"/>
            <p:cNvSpPr/>
            <p:nvPr/>
          </p:nvSpPr>
          <p:spPr>
            <a:xfrm>
              <a:off x="644825" y="5707582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 smtClean="0"/>
                <a:t>Motor DC com roda (x2)</a:t>
              </a:r>
              <a:endParaRPr lang="pt-BR" sz="2000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389877" y="3720886"/>
            <a:ext cx="2857438" cy="2277718"/>
            <a:chOff x="8389877" y="3720886"/>
            <a:chExt cx="2857438" cy="2277718"/>
          </a:xfrm>
        </p:grpSpPr>
        <p:pic>
          <p:nvPicPr>
            <p:cNvPr id="3076" name="Picture 4" descr="Modulo Bluetooth - HC-05 (Mestre + Escravo) - Bluetooth - RoboCore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t="14033" r="12647" b="10732"/>
            <a:stretch/>
          </p:blipFill>
          <p:spPr bwMode="auto">
            <a:xfrm rot="5400000">
              <a:off x="8650115" y="3594556"/>
              <a:ext cx="2210763" cy="246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ángulo 45"/>
            <p:cNvSpPr/>
            <p:nvPr/>
          </p:nvSpPr>
          <p:spPr>
            <a:xfrm>
              <a:off x="8389877" y="559849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Módulo </a:t>
              </a:r>
              <a:r>
                <a:rPr lang="pt-BR" sz="2000" dirty="0" err="1"/>
                <a:t>bluetooth</a:t>
              </a:r>
              <a:r>
                <a:rPr lang="pt-BR" sz="2000" dirty="0"/>
                <a:t> HC-05</a:t>
              </a:r>
              <a:endParaRPr lang="pt-BR" sz="2000" dirty="0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359220" y="1697144"/>
            <a:ext cx="3395435" cy="3789530"/>
            <a:chOff x="4359220" y="1697144"/>
            <a:chExt cx="3395435" cy="3789530"/>
          </a:xfrm>
        </p:grpSpPr>
        <p:pic>
          <p:nvPicPr>
            <p:cNvPr id="3080" name="Picture 8" descr="Celular PNGs para download gratuit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220" y="1697144"/>
              <a:ext cx="3395435" cy="339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ángulo 51"/>
            <p:cNvSpPr/>
            <p:nvPr/>
          </p:nvSpPr>
          <p:spPr>
            <a:xfrm>
              <a:off x="4645057" y="5086564"/>
              <a:ext cx="2857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/>
                <a:t>Celular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5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778877" y="552796"/>
            <a:ext cx="666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 smtClean="0"/>
              <a:t>Fluxograma de software </a:t>
            </a:r>
            <a:r>
              <a:rPr lang="pt-BR" altLang="pt-BR" sz="3200" b="1" dirty="0"/>
              <a:t>na </a:t>
            </a:r>
            <a:r>
              <a:rPr lang="pt-BR" altLang="pt-BR" sz="3200" b="1" dirty="0" err="1"/>
              <a:t>BitDogLab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Fluxograma_BitDogL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89" y="1450022"/>
            <a:ext cx="2657803" cy="467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3020607" y="552796"/>
            <a:ext cx="6181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3200" b="1" dirty="0"/>
              <a:t>Fluxograma </a:t>
            </a:r>
            <a:r>
              <a:rPr lang="pt-BR" altLang="pt-BR" sz="3200" b="1" dirty="0" smtClean="0"/>
              <a:t>de aplicativo </a:t>
            </a:r>
            <a:r>
              <a:rPr lang="pt-BR" altLang="pt-BR" sz="3200" b="1" dirty="0"/>
              <a:t>de celular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Fluxograma_AppInv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09" y="1208691"/>
            <a:ext cx="7701279" cy="52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ángulo 8"/>
          <p:cNvSpPr/>
          <p:nvPr/>
        </p:nvSpPr>
        <p:spPr>
          <a:xfrm>
            <a:off x="5192580" y="554134"/>
            <a:ext cx="1837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sz="3200" dirty="0" smtClean="0"/>
              <a:t>Resultado</a:t>
            </a:r>
            <a:endParaRPr lang="pt-BR" sz="3200" dirty="0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upo 1"/>
          <p:cNvGrpSpPr/>
          <p:nvPr/>
        </p:nvGrpSpPr>
        <p:grpSpPr>
          <a:xfrm>
            <a:off x="807870" y="1707656"/>
            <a:ext cx="4902050" cy="3077704"/>
            <a:chOff x="1041550" y="2012456"/>
            <a:chExt cx="4690105" cy="2935464"/>
          </a:xfrm>
        </p:grpSpPr>
        <p:pic>
          <p:nvPicPr>
            <p:cNvPr id="5124" name="Picture 4" descr="Módulo Bluetooth HC-05 - Robotpart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26778">
              <a:off x="3739429" y="2012456"/>
              <a:ext cx="1442985" cy="144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3" b="95990" l="0" r="96438">
                          <a14:foregroundMark x1="12055" y1="18797" x2="12055" y2="18797"/>
                          <a14:foregroundMark x1="8767" y1="37093" x2="8767" y2="37093"/>
                          <a14:foregroundMark x1="8767" y1="42607" x2="12466" y2="15539"/>
                          <a14:foregroundMark x1="10548" y1="14286" x2="17808" y2="5764"/>
                          <a14:foregroundMark x1="17808" y1="10526" x2="22603" y2="6516"/>
                          <a14:foregroundMark x1="53425" y1="18296" x2="54247" y2="18546"/>
                          <a14:foregroundMark x1="68356" y1="22556" x2="68356" y2="22556"/>
                          <a14:foregroundMark x1="64110" y1="24060" x2="66301" y2="21303"/>
                          <a14:foregroundMark x1="66849" y1="21805" x2="68493" y2="22055"/>
                          <a14:foregroundMark x1="68493" y1="21805" x2="70411" y2="22807"/>
                          <a14:foregroundMark x1="22466" y1="6767" x2="24110" y2="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1550" y="2384424"/>
              <a:ext cx="4690105" cy="2563496"/>
            </a:xfrm>
            <a:prstGeom prst="rect">
              <a:avLst/>
            </a:prstGeom>
          </p:spPr>
        </p:pic>
      </p:grpSp>
      <p:sp>
        <p:nvSpPr>
          <p:cNvPr id="4" name="CuadroTexto 3"/>
          <p:cNvSpPr txBox="1"/>
          <p:nvPr/>
        </p:nvSpPr>
        <p:spPr>
          <a:xfrm>
            <a:off x="5745790" y="2478189"/>
            <a:ext cx="731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8000" dirty="0" smtClean="0">
                <a:solidFill>
                  <a:srgbClr val="00B050"/>
                </a:solidFill>
              </a:rPr>
              <a:t>+</a:t>
            </a:r>
            <a:endParaRPr lang="pt-BR" sz="8000" dirty="0">
              <a:solidFill>
                <a:srgbClr val="00B050"/>
              </a:solidFill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6275141" y="2047548"/>
            <a:ext cx="5378382" cy="2589863"/>
            <a:chOff x="6275141" y="2311708"/>
            <a:chExt cx="5378382" cy="2589863"/>
          </a:xfrm>
        </p:grpSpPr>
        <p:grpSp>
          <p:nvGrpSpPr>
            <p:cNvPr id="18" name="Grupo 17"/>
            <p:cNvGrpSpPr/>
            <p:nvPr/>
          </p:nvGrpSpPr>
          <p:grpSpPr>
            <a:xfrm>
              <a:off x="6275141" y="2311708"/>
              <a:ext cx="5378382" cy="2589863"/>
              <a:chOff x="6275141" y="2311708"/>
              <a:chExt cx="5378382" cy="2589863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9280" y="2630589"/>
                <a:ext cx="4135120" cy="1960880"/>
              </a:xfrm>
              <a:prstGeom prst="rect">
                <a:avLst/>
              </a:prstGeom>
            </p:spPr>
          </p:pic>
          <p:pic>
            <p:nvPicPr>
              <p:cNvPr id="34" name="Picture 2" descr="Imagens Iphone PNG e Vetor, com Fundo Transparente Para Download Grátis |  Pngtre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81" r="25430"/>
              <a:stretch/>
            </p:blipFill>
            <p:spPr bwMode="auto">
              <a:xfrm rot="16200000">
                <a:off x="7669400" y="917449"/>
                <a:ext cx="2589863" cy="5378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3260" y="2671648"/>
              <a:ext cx="153257" cy="67506"/>
            </a:xfrm>
            <a:prstGeom prst="rect">
              <a:avLst/>
            </a:prstGeom>
          </p:spPr>
        </p:pic>
      </p:grpSp>
      <p:grpSp>
        <p:nvGrpSpPr>
          <p:cNvPr id="35" name="Grupo 34"/>
          <p:cNvGrpSpPr/>
          <p:nvPr/>
        </p:nvGrpSpPr>
        <p:grpSpPr>
          <a:xfrm>
            <a:off x="6275141" y="2047548"/>
            <a:ext cx="5378382" cy="2589863"/>
            <a:chOff x="1652138" y="4713294"/>
            <a:chExt cx="5378382" cy="2589863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6278" y="5032176"/>
              <a:ext cx="4135120" cy="1958094"/>
            </a:xfrm>
            <a:prstGeom prst="rect">
              <a:avLst/>
            </a:prstGeom>
          </p:spPr>
        </p:pic>
        <p:pic>
          <p:nvPicPr>
            <p:cNvPr id="48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3046397" y="3319035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/>
          <p:cNvGrpSpPr/>
          <p:nvPr/>
        </p:nvGrpSpPr>
        <p:grpSpPr>
          <a:xfrm>
            <a:off x="6275140" y="2047549"/>
            <a:ext cx="5378382" cy="2589863"/>
            <a:chOff x="6275141" y="2311707"/>
            <a:chExt cx="5378382" cy="2589863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9280" y="2630589"/>
              <a:ext cx="4135120" cy="1960880"/>
            </a:xfrm>
            <a:prstGeom prst="rect">
              <a:avLst/>
            </a:prstGeom>
          </p:spPr>
        </p:pic>
        <p:pic>
          <p:nvPicPr>
            <p:cNvPr id="5122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7669400" y="917448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ángulo 49"/>
          <p:cNvSpPr/>
          <p:nvPr/>
        </p:nvSpPr>
        <p:spPr>
          <a:xfrm>
            <a:off x="1128448" y="4926656"/>
            <a:ext cx="40576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 err="1" smtClean="0"/>
              <a:t>BitMóvel</a:t>
            </a:r>
            <a:r>
              <a:rPr lang="pt-BR" sz="2000" dirty="0" smtClean="0"/>
              <a:t> + módulo </a:t>
            </a:r>
            <a:r>
              <a:rPr lang="pt-BR" sz="2000" dirty="0" err="1" smtClean="0"/>
              <a:t>bluetooth</a:t>
            </a:r>
            <a:r>
              <a:rPr lang="pt-BR" sz="2000" dirty="0" smtClean="0"/>
              <a:t> HC-05</a:t>
            </a:r>
            <a:endParaRPr lang="pt-BR" sz="2000" dirty="0"/>
          </a:p>
        </p:txBody>
      </p:sp>
      <p:sp>
        <p:nvSpPr>
          <p:cNvPr id="51" name="Rectángulo 50"/>
          <p:cNvSpPr/>
          <p:nvPr/>
        </p:nvSpPr>
        <p:spPr>
          <a:xfrm>
            <a:off x="6647820" y="4926656"/>
            <a:ext cx="47180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Aplicativo de celular feito no </a:t>
            </a:r>
            <a:r>
              <a:rPr lang="pt-BR" sz="2000" dirty="0" err="1"/>
              <a:t>App</a:t>
            </a:r>
            <a:r>
              <a:rPr lang="pt-BR" sz="2000" dirty="0"/>
              <a:t> Inventor</a:t>
            </a:r>
            <a:endParaRPr lang="pt-BR" sz="2000" dirty="0"/>
          </a:p>
        </p:txBody>
      </p:sp>
      <p:grpSp>
        <p:nvGrpSpPr>
          <p:cNvPr id="39" name="Grupo 38"/>
          <p:cNvGrpSpPr/>
          <p:nvPr/>
        </p:nvGrpSpPr>
        <p:grpSpPr>
          <a:xfrm>
            <a:off x="6275140" y="2047549"/>
            <a:ext cx="5378382" cy="2589863"/>
            <a:chOff x="6912726" y="-40954"/>
            <a:chExt cx="5378382" cy="2589863"/>
          </a:xfrm>
        </p:grpSpPr>
        <p:sp>
          <p:nvSpPr>
            <p:cNvPr id="38" name="Rectángulo 37"/>
            <p:cNvSpPr/>
            <p:nvPr/>
          </p:nvSpPr>
          <p:spPr>
            <a:xfrm>
              <a:off x="7518400" y="233680"/>
              <a:ext cx="4246880" cy="2032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5" name="Picture 2" descr="Imagens Iphone PNG e Vetor, com Fundo Transparente Para Download Grátis |  Pngtre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81" r="25430"/>
            <a:stretch/>
          </p:blipFill>
          <p:spPr bwMode="auto">
            <a:xfrm rot="16200000">
              <a:off x="8306985" y="-1435213"/>
              <a:ext cx="2589863" cy="537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QRCode_Androi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7495" y="3592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27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-0.23386 0.0349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7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0" grpId="0"/>
      <p:bldP spid="50" grpId="1"/>
      <p:bldP spid="51" grpId="0"/>
      <p:bldP spid="5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/>
          <p:cNvSpPr/>
          <p:nvPr/>
        </p:nvSpPr>
        <p:spPr>
          <a:xfrm>
            <a:off x="5858670" y="13679274"/>
            <a:ext cx="4313521" cy="1800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ángulo 18"/>
          <p:cNvSpPr/>
          <p:nvPr/>
        </p:nvSpPr>
        <p:spPr>
          <a:xfrm>
            <a:off x="214604" y="149290"/>
            <a:ext cx="11793894" cy="6522098"/>
          </a:xfrm>
          <a:prstGeom prst="rect">
            <a:avLst/>
          </a:prstGeom>
          <a:noFill/>
          <a:ln w="7620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Video car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Words>330</Words>
  <Application>Microsoft Office PowerPoint</Application>
  <PresentationFormat>Panorámica</PresentationFormat>
  <Paragraphs>40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Robô controlado por aplicativo via bluetooth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MUÑOZ QUIROGA</dc:creator>
  <cp:lastModifiedBy>CARLOS MUÑOZ QUIROGA</cp:lastModifiedBy>
  <cp:revision>97</cp:revision>
  <dcterms:created xsi:type="dcterms:W3CDTF">2024-08-18T16:04:35Z</dcterms:created>
  <dcterms:modified xsi:type="dcterms:W3CDTF">2024-10-01T03:54:29Z</dcterms:modified>
</cp:coreProperties>
</file>